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07" r:id="rId4"/>
  </p:sldMasterIdLst>
  <p:notesMasterIdLst>
    <p:notesMasterId r:id="rId18"/>
  </p:notesMasterIdLst>
  <p:sldIdLst>
    <p:sldId id="263" r:id="rId5"/>
    <p:sldId id="262" r:id="rId6"/>
    <p:sldId id="272" r:id="rId7"/>
    <p:sldId id="264" r:id="rId8"/>
    <p:sldId id="265" r:id="rId9"/>
    <p:sldId id="270" r:id="rId10"/>
    <p:sldId id="267" r:id="rId11"/>
    <p:sldId id="278" r:id="rId12"/>
    <p:sldId id="279" r:id="rId13"/>
    <p:sldId id="273" r:id="rId14"/>
    <p:sldId id="274" r:id="rId15"/>
    <p:sldId id="276" r:id="rId16"/>
    <p:sldId id="27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14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DB1B9D-5FD8-46B1-A173-F00497598741}" type="datetimeFigureOut">
              <a:rPr lang="en-US" smtClean="0"/>
              <a:t>4/23/2024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42BC-A7BD-4276-975D-6351998F7C85}" type="slidenum">
              <a:rPr lang="en-US" smtClean="0"/>
              <a:t>‹#›</a:t>
            </a:fld>
            <a:endParaRPr lang="en-US" dirty="0"/>
          </a:p>
        </p:txBody>
      </p:sp>
    </p:spTree>
    <p:extLst>
      <p:ext uri="{BB962C8B-B14F-4D97-AF65-F5344CB8AC3E}">
        <p14:creationId xmlns:p14="http://schemas.microsoft.com/office/powerpoint/2010/main" val="2344489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442AB9-C8CA-420F-B42A-18C2D699071B}"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17789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BAC8D9-C124-4B74-9CB9-474FDD0AD4C5}"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894123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BAC8D9-C124-4B74-9CB9-474FDD0AD4C5}"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98517982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BAC8D9-C124-4B74-9CB9-474FDD0AD4C5}"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3405511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BAC8D9-C124-4B74-9CB9-474FDD0AD4C5}"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9049726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BAC8D9-C124-4B74-9CB9-474FDD0AD4C5}"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3495264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1DFFBC-BDEB-417F-BF84-663A45C20646}"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273740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071AC1-DFE2-4CEB-A839-7F430962ACC4}"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205887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F9C0F-A549-4116-ADE7-EA08C05540C8}"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968583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9EEE4F-EA2D-4584-9DE7-EC300D9E7B04}"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70172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4EBE59C-38C6-435B-909F-6BC5D2F90092}" type="datetime1">
              <a:rPr lang="en-US" smtClean="0"/>
              <a:t>4/23/2024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95073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94B3F88-5DA5-47A3-A95A-FEF6AF43E84E}" type="datetime1">
              <a:rPr lang="en-US" smtClean="0"/>
              <a:t>4/23/2024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37696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BB3716-29F6-49DE-A213-3937CA580F20}" type="datetime1">
              <a:rPr lang="en-US" smtClean="0"/>
              <a:t>4/23/2024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26310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B02A8-9935-43BE-936D-943169608636}" type="datetime1">
              <a:rPr lang="en-US" smtClean="0"/>
              <a:t>4/23/2024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160507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18B405-B3F7-4586-BE59-DF6DE834F5F3}" type="datetime1">
              <a:rPr lang="en-US" smtClean="0"/>
              <a:t>4/23/2024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815027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376EAD-3739-455C-929C-D58B69B73424}" type="datetime1">
              <a:rPr lang="en-US" smtClean="0"/>
              <a:t>4/23/2024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34144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DBAC8D9-C124-4B74-9CB9-474FDD0AD4C5}" type="datetime1">
              <a:rPr lang="en-US" smtClean="0"/>
              <a:t>4/23/2024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26835702"/>
      </p:ext>
    </p:extLst>
  </p:cSld>
  <p:clrMap bg1="lt1" tx1="dk1" bg2="lt2" tx2="dk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 id="2147483819" r:id="rId12"/>
    <p:sldLayoutId id="2147483820" r:id="rId13"/>
    <p:sldLayoutId id="2147483821" r:id="rId14"/>
    <p:sldLayoutId id="2147483822" r:id="rId15"/>
    <p:sldLayoutId id="2147483823"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1B3254AA-54D7-42C3-86C1-E80F6DF9CA03}"/>
              </a:ext>
            </a:extLst>
          </p:cNvPr>
          <p:cNvSpPr>
            <a:spLocks noGrp="1"/>
          </p:cNvSpPr>
          <p:nvPr>
            <p:ph type="subTitle" idx="1"/>
          </p:nvPr>
        </p:nvSpPr>
        <p:spPr>
          <a:xfrm>
            <a:off x="1081454" y="949570"/>
            <a:ext cx="9882554" cy="4404946"/>
          </a:xfrm>
        </p:spPr>
        <p:txBody>
          <a:bodyPr>
            <a:normAutofit fontScale="55000" lnSpcReduction="20000"/>
          </a:bodyPr>
          <a:lstStyle/>
          <a:p>
            <a:pPr algn="ctr"/>
            <a:endParaRPr lang="en-US" sz="7000" dirty="0">
              <a:solidFill>
                <a:srgbClr val="EBEBEB"/>
              </a:solidFill>
            </a:endParaRPr>
          </a:p>
          <a:p>
            <a:pPr algn="ctr"/>
            <a:r>
              <a:rPr lang="en-US" sz="7000" b="1" dirty="0">
                <a:solidFill>
                  <a:schemeClr val="tx1">
                    <a:lumMod val="95000"/>
                    <a:lumOff val="5000"/>
                  </a:schemeClr>
                </a:solidFill>
              </a:rPr>
              <a:t>DSCI 6004 02 </a:t>
            </a:r>
          </a:p>
          <a:p>
            <a:pPr algn="ctr"/>
            <a:r>
              <a:rPr lang="en-US" sz="7000" b="1" dirty="0">
                <a:solidFill>
                  <a:schemeClr val="tx1">
                    <a:lumMod val="95000"/>
                    <a:lumOff val="5000"/>
                  </a:schemeClr>
                </a:solidFill>
              </a:rPr>
              <a:t>Natural language processing</a:t>
            </a:r>
          </a:p>
          <a:p>
            <a:pPr algn="ctr"/>
            <a:endParaRPr lang="en-US" sz="2600" dirty="0">
              <a:solidFill>
                <a:schemeClr val="tx1">
                  <a:lumMod val="95000"/>
                  <a:lumOff val="5000"/>
                </a:schemeClr>
              </a:solidFill>
            </a:endParaRPr>
          </a:p>
          <a:p>
            <a:pPr algn="ctr"/>
            <a:endParaRPr lang="en-US" sz="2600" dirty="0">
              <a:solidFill>
                <a:schemeClr val="tx1">
                  <a:lumMod val="95000"/>
                  <a:lumOff val="5000"/>
                </a:schemeClr>
              </a:solidFill>
            </a:endParaRPr>
          </a:p>
          <a:p>
            <a:pPr algn="ctr"/>
            <a:endParaRPr lang="en-US" sz="2600" dirty="0">
              <a:solidFill>
                <a:schemeClr val="tx1">
                  <a:lumMod val="95000"/>
                  <a:lumOff val="5000"/>
                </a:schemeClr>
              </a:solidFill>
            </a:endParaRPr>
          </a:p>
          <a:p>
            <a:pPr algn="ctr"/>
            <a:r>
              <a:rPr lang="en-US" sz="4400" dirty="0">
                <a:solidFill>
                  <a:schemeClr val="tx1">
                    <a:lumMod val="95000"/>
                    <a:lumOff val="5000"/>
                  </a:schemeClr>
                </a:solidFill>
              </a:rPr>
              <a:t>By:</a:t>
            </a:r>
          </a:p>
          <a:p>
            <a:pPr algn="ctr"/>
            <a:r>
              <a:rPr lang="en-US" sz="4400" dirty="0" err="1">
                <a:solidFill>
                  <a:schemeClr val="tx1">
                    <a:lumMod val="95000"/>
                    <a:lumOff val="5000"/>
                  </a:schemeClr>
                </a:solidFill>
              </a:rPr>
              <a:t>Shaik</a:t>
            </a:r>
            <a:r>
              <a:rPr lang="en-US" sz="4400" dirty="0">
                <a:solidFill>
                  <a:schemeClr val="tx1">
                    <a:lumMod val="95000"/>
                    <a:lumOff val="5000"/>
                  </a:schemeClr>
                </a:solidFill>
              </a:rPr>
              <a:t> </a:t>
            </a:r>
            <a:r>
              <a:rPr lang="en-US" sz="4400" dirty="0" err="1">
                <a:solidFill>
                  <a:schemeClr val="tx1">
                    <a:lumMod val="95000"/>
                    <a:lumOff val="5000"/>
                  </a:schemeClr>
                </a:solidFill>
              </a:rPr>
              <a:t>adil</a:t>
            </a:r>
            <a:endParaRPr lang="en-US" sz="4400" dirty="0">
              <a:solidFill>
                <a:schemeClr val="tx1">
                  <a:lumMod val="95000"/>
                  <a:lumOff val="5000"/>
                </a:schemeClr>
              </a:solidFill>
            </a:endParaRPr>
          </a:p>
          <a:p>
            <a:pPr algn="ctr"/>
            <a:r>
              <a:rPr lang="en-US" sz="4400" dirty="0" err="1">
                <a:solidFill>
                  <a:schemeClr val="tx1">
                    <a:lumMod val="95000"/>
                    <a:lumOff val="5000"/>
                  </a:schemeClr>
                </a:solidFill>
              </a:rPr>
              <a:t>Sneha</a:t>
            </a:r>
            <a:r>
              <a:rPr lang="en-US" sz="4400" dirty="0">
                <a:solidFill>
                  <a:schemeClr val="tx1">
                    <a:lumMod val="95000"/>
                    <a:lumOff val="5000"/>
                  </a:schemeClr>
                </a:solidFill>
              </a:rPr>
              <a:t> </a:t>
            </a:r>
            <a:r>
              <a:rPr lang="en-US" sz="4400" dirty="0" err="1">
                <a:solidFill>
                  <a:schemeClr val="tx1">
                    <a:lumMod val="95000"/>
                    <a:lumOff val="5000"/>
                  </a:schemeClr>
                </a:solidFill>
              </a:rPr>
              <a:t>vangala</a:t>
            </a:r>
            <a:endParaRPr lang="en-US" sz="4400" dirty="0">
              <a:solidFill>
                <a:schemeClr val="tx1">
                  <a:lumMod val="95000"/>
                  <a:lumOff val="5000"/>
                </a:schemeClr>
              </a:solidFill>
            </a:endParaRPr>
          </a:p>
          <a:p>
            <a:pPr algn="ctr"/>
            <a:r>
              <a:rPr lang="en-US" sz="4400" dirty="0">
                <a:solidFill>
                  <a:schemeClr val="tx1">
                    <a:lumMod val="95000"/>
                    <a:lumOff val="5000"/>
                  </a:schemeClr>
                </a:solidFill>
              </a:rPr>
              <a:t>Komal </a:t>
            </a:r>
            <a:r>
              <a:rPr lang="en-US" sz="4400" dirty="0" err="1">
                <a:solidFill>
                  <a:schemeClr val="tx1">
                    <a:lumMod val="95000"/>
                    <a:lumOff val="5000"/>
                  </a:schemeClr>
                </a:solidFill>
              </a:rPr>
              <a:t>tankashala</a:t>
            </a:r>
            <a:endParaRPr lang="en-US" sz="4400" dirty="0">
              <a:solidFill>
                <a:schemeClr val="tx1">
                  <a:lumMod val="95000"/>
                  <a:lumOff val="5000"/>
                </a:schemeClr>
              </a:solidFill>
            </a:endParaRPr>
          </a:p>
        </p:txBody>
      </p:sp>
    </p:spTree>
    <p:extLst>
      <p:ext uri="{BB962C8B-B14F-4D97-AF65-F5344CB8AC3E}">
        <p14:creationId xmlns:p14="http://schemas.microsoft.com/office/powerpoint/2010/main" val="4152587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F7F34-16C9-FC6A-E5FF-0238C682F033}"/>
              </a:ext>
            </a:extLst>
          </p:cNvPr>
          <p:cNvSpPr>
            <a:spLocks noGrp="1"/>
          </p:cNvSpPr>
          <p:nvPr>
            <p:ph type="title"/>
          </p:nvPr>
        </p:nvSpPr>
        <p:spPr/>
        <p:txBody>
          <a:bodyPr>
            <a:normAutofit fontScale="90000"/>
          </a:bodyPr>
          <a:lstStyle/>
          <a:p>
            <a:br>
              <a:rPr lang="en-US" dirty="0"/>
            </a:br>
            <a:r>
              <a:rPr lang="en-US" dirty="0"/>
              <a:t>EVALUATION </a:t>
            </a: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endParaRPr lang="en-IN" dirty="0"/>
          </a:p>
        </p:txBody>
      </p:sp>
      <p:sp>
        <p:nvSpPr>
          <p:cNvPr id="3" name="Content Placeholder 2">
            <a:extLst>
              <a:ext uri="{FF2B5EF4-FFF2-40B4-BE49-F238E27FC236}">
                <a16:creationId xmlns:a16="http://schemas.microsoft.com/office/drawing/2014/main" id="{6CA6D976-59BB-A6E8-A57D-B0DECA6A93A5}"/>
              </a:ext>
            </a:extLst>
          </p:cNvPr>
          <p:cNvSpPr>
            <a:spLocks noGrp="1"/>
          </p:cNvSpPr>
          <p:nvPr>
            <p:ph idx="1"/>
          </p:nvPr>
        </p:nvSpPr>
        <p:spPr>
          <a:xfrm>
            <a:off x="677334" y="1748212"/>
            <a:ext cx="8596668" cy="3880773"/>
          </a:xfrm>
        </p:spPr>
        <p:txBody>
          <a:bodyPr>
            <a:normAutofit/>
          </a:bodyPr>
          <a:lstStyle/>
          <a:p>
            <a:pPr marL="0" indent="0" algn="just">
              <a:buNone/>
            </a:pPr>
            <a:endParaRPr lang="en-US" dirty="0"/>
          </a:p>
          <a:p>
            <a:pPr algn="just"/>
            <a:r>
              <a:rPr lang="en-US" dirty="0"/>
              <a:t>The evaluation of the machine translation system focuses on assessing its performance in accurately translating English text into Hindi. This is primarily measured using the BLEU score, a widely adopted metric for evaluating the quality of machine-translated text against human reference translations. Additionally, other metrics such as precision, recall, and F1-score may be utilized to provide a more comprehensive understanding of the system's translation capabilities. Furthermore, qualitative evaluation through human judgment or user feedback may be incorporated to assess the naturalness and fluency of the translated text. The evaluation process aims to validate the effectiveness and reliability of the developed system in producing high-quality translations and to identify areas for potential improvement in future iterations.</a:t>
            </a:r>
            <a:endParaRPr lang="en-IN" dirty="0"/>
          </a:p>
        </p:txBody>
      </p:sp>
    </p:spTree>
    <p:extLst>
      <p:ext uri="{BB962C8B-B14F-4D97-AF65-F5344CB8AC3E}">
        <p14:creationId xmlns:p14="http://schemas.microsoft.com/office/powerpoint/2010/main" val="38883430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C3340-66F2-D73C-5526-15D6CE1B3B3A}"/>
              </a:ext>
            </a:extLst>
          </p:cNvPr>
          <p:cNvSpPr>
            <a:spLocks noGrp="1"/>
          </p:cNvSpPr>
          <p:nvPr>
            <p:ph type="title"/>
          </p:nvPr>
        </p:nvSpPr>
        <p:spPr>
          <a:xfrm>
            <a:off x="839379" y="3098157"/>
            <a:ext cx="8596668" cy="1320800"/>
          </a:xfrm>
        </p:spPr>
        <p:txBody>
          <a:bodyPr/>
          <a:lstStyle/>
          <a:p>
            <a:r>
              <a:rPr lang="en-US" dirty="0"/>
              <a:t>                     VIDEO DEMO</a:t>
            </a:r>
            <a:endParaRPr lang="en-IN" dirty="0"/>
          </a:p>
        </p:txBody>
      </p:sp>
    </p:spTree>
    <p:extLst>
      <p:ext uri="{BB962C8B-B14F-4D97-AF65-F5344CB8AC3E}">
        <p14:creationId xmlns:p14="http://schemas.microsoft.com/office/powerpoint/2010/main" val="2036105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42817-EE04-6AFD-561C-8F9C70E064E3}"/>
              </a:ext>
            </a:extLst>
          </p:cNvPr>
          <p:cNvSpPr>
            <a:spLocks noGrp="1"/>
          </p:cNvSpPr>
          <p:nvPr>
            <p:ph type="title"/>
          </p:nvPr>
        </p:nvSpPr>
        <p:spPr/>
        <p:txBody>
          <a:bodyPr/>
          <a:lstStyle/>
          <a:p>
            <a:br>
              <a:rPr lang="en-US" dirty="0"/>
            </a:br>
            <a:r>
              <a:rPr lang="en-US" dirty="0"/>
              <a:t>REFERENCE </a:t>
            </a:r>
            <a:endParaRPr lang="en-IN" dirty="0"/>
          </a:p>
        </p:txBody>
      </p:sp>
      <p:sp>
        <p:nvSpPr>
          <p:cNvPr id="3" name="Content Placeholder 2">
            <a:extLst>
              <a:ext uri="{FF2B5EF4-FFF2-40B4-BE49-F238E27FC236}">
                <a16:creationId xmlns:a16="http://schemas.microsoft.com/office/drawing/2014/main" id="{A84B260C-298F-FB20-F177-9EE41F99E211}"/>
              </a:ext>
            </a:extLst>
          </p:cNvPr>
          <p:cNvSpPr>
            <a:spLocks noGrp="1"/>
          </p:cNvSpPr>
          <p:nvPr>
            <p:ph idx="1"/>
          </p:nvPr>
        </p:nvSpPr>
        <p:spPr/>
        <p:txBody>
          <a:bodyPr/>
          <a:lstStyle/>
          <a:p>
            <a:pPr algn="just"/>
            <a:r>
              <a:rPr lang="en-IN" dirty="0" err="1"/>
              <a:t>Bahdanau</a:t>
            </a:r>
            <a:r>
              <a:rPr lang="en-IN" dirty="0"/>
              <a:t>, D., Cho, K., &amp; Bengio, Y. (2014). Neural machine translation by jointly learning to align and translate. </a:t>
            </a:r>
            <a:r>
              <a:rPr lang="en-IN" dirty="0" err="1"/>
              <a:t>arXiv</a:t>
            </a:r>
            <a:r>
              <a:rPr lang="en-IN" dirty="0"/>
              <a:t> preprint arXiv:1409.0473.</a:t>
            </a:r>
          </a:p>
          <a:p>
            <a:pPr algn="just"/>
            <a:r>
              <a:rPr lang="en-IN" dirty="0"/>
              <a:t>Vaswani, A., et al. (2017). Attention is all you need. In Advances in Neural Information Processing Systems (pp. 5998-6008)</a:t>
            </a:r>
          </a:p>
        </p:txBody>
      </p:sp>
    </p:spTree>
    <p:extLst>
      <p:ext uri="{BB962C8B-B14F-4D97-AF65-F5344CB8AC3E}">
        <p14:creationId xmlns:p14="http://schemas.microsoft.com/office/powerpoint/2010/main" val="19927266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F7EA0-D4F8-7722-8760-E22B010B17F8}"/>
              </a:ext>
            </a:extLst>
          </p:cNvPr>
          <p:cNvSpPr>
            <a:spLocks noGrp="1"/>
          </p:cNvSpPr>
          <p:nvPr>
            <p:ph type="title"/>
          </p:nvPr>
        </p:nvSpPr>
        <p:spPr>
          <a:xfrm>
            <a:off x="908828" y="2623595"/>
            <a:ext cx="8596668" cy="1320800"/>
          </a:xfrm>
        </p:spPr>
        <p:txBody>
          <a:bodyPr/>
          <a:lstStyle/>
          <a:p>
            <a:r>
              <a:rPr lang="en-US" dirty="0"/>
              <a:t>                     </a:t>
            </a:r>
            <a:br>
              <a:rPr lang="en-US" dirty="0"/>
            </a:br>
            <a:r>
              <a:rPr lang="en-US" dirty="0"/>
              <a:t>                      THANK YOU</a:t>
            </a:r>
            <a:endParaRPr lang="en-IN" dirty="0"/>
          </a:p>
        </p:txBody>
      </p:sp>
    </p:spTree>
    <p:extLst>
      <p:ext uri="{BB962C8B-B14F-4D97-AF65-F5344CB8AC3E}">
        <p14:creationId xmlns:p14="http://schemas.microsoft.com/office/powerpoint/2010/main" val="1995321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7" name="Picture 36" descr="A circuit board digital representations with numbers and lines">
            <a:extLst>
              <a:ext uri="{FF2B5EF4-FFF2-40B4-BE49-F238E27FC236}">
                <a16:creationId xmlns:a16="http://schemas.microsoft.com/office/drawing/2014/main" id="{1A3477DC-B338-4F74-BC24-AFDF096E5A7F}"/>
              </a:ext>
            </a:extLst>
          </p:cNvPr>
          <p:cNvPicPr>
            <a:picLocks noChangeAspect="1"/>
          </p:cNvPicPr>
          <p:nvPr/>
        </p:nvPicPr>
        <p:blipFill rotWithShape="1">
          <a:blip r:embed="rId2"/>
          <a:srcRect l="10509"/>
          <a:stretch/>
        </p:blipFill>
        <p:spPr>
          <a:xfrm>
            <a:off x="446534" y="723899"/>
            <a:ext cx="7498616" cy="5676901"/>
          </a:xfrm>
          <a:prstGeom prst="rect">
            <a:avLst/>
          </a:prstGeom>
        </p:spPr>
      </p:pic>
      <p:sp>
        <p:nvSpPr>
          <p:cNvPr id="2" name="Title 1">
            <a:extLst>
              <a:ext uri="{FF2B5EF4-FFF2-40B4-BE49-F238E27FC236}">
                <a16:creationId xmlns:a16="http://schemas.microsoft.com/office/drawing/2014/main" id="{7D2DBA70-3C88-4960-B0D4-84FCD42B19DB}"/>
              </a:ext>
            </a:extLst>
          </p:cNvPr>
          <p:cNvSpPr>
            <a:spLocks noGrp="1"/>
          </p:cNvSpPr>
          <p:nvPr>
            <p:ph type="ctrTitle"/>
          </p:nvPr>
        </p:nvSpPr>
        <p:spPr>
          <a:xfrm>
            <a:off x="8023412" y="2228117"/>
            <a:ext cx="4168588" cy="2085869"/>
          </a:xfrm>
        </p:spPr>
        <p:txBody>
          <a:bodyPr>
            <a:normAutofit fontScale="90000"/>
          </a:bodyPr>
          <a:lstStyle/>
          <a:p>
            <a:pPr algn="ctr"/>
            <a:r>
              <a:rPr lang="en-US" b="1" dirty="0">
                <a:solidFill>
                  <a:schemeClr val="accent5">
                    <a:lumMod val="50000"/>
                  </a:schemeClr>
                </a:solidFill>
              </a:rPr>
              <a:t>MACHINE TRANSLATION</a:t>
            </a:r>
          </a:p>
        </p:txBody>
      </p:sp>
    </p:spTree>
    <p:extLst>
      <p:ext uri="{BB962C8B-B14F-4D97-AF65-F5344CB8AC3E}">
        <p14:creationId xmlns:p14="http://schemas.microsoft.com/office/powerpoint/2010/main" val="30983410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E1774-79D5-9CE6-CAE2-24FEAE3BA722}"/>
              </a:ext>
            </a:extLst>
          </p:cNvPr>
          <p:cNvSpPr>
            <a:spLocks noGrp="1"/>
          </p:cNvSpPr>
          <p:nvPr>
            <p:ph type="title"/>
          </p:nvPr>
        </p:nvSpPr>
        <p:spPr/>
        <p:txBody>
          <a:bodyPr/>
          <a:lstStyle/>
          <a:p>
            <a:r>
              <a:rPr lang="en-US" dirty="0"/>
              <a:t>OUTLINE</a:t>
            </a:r>
            <a:endParaRPr lang="en-IN" dirty="0"/>
          </a:p>
        </p:txBody>
      </p:sp>
      <p:sp>
        <p:nvSpPr>
          <p:cNvPr id="3" name="Content Placeholder 2">
            <a:extLst>
              <a:ext uri="{FF2B5EF4-FFF2-40B4-BE49-F238E27FC236}">
                <a16:creationId xmlns:a16="http://schemas.microsoft.com/office/drawing/2014/main" id="{C99CC4FA-C13C-B4E4-2106-E286A61EC67E}"/>
              </a:ext>
            </a:extLst>
          </p:cNvPr>
          <p:cNvSpPr>
            <a:spLocks noGrp="1"/>
          </p:cNvSpPr>
          <p:nvPr>
            <p:ph idx="1"/>
          </p:nvPr>
        </p:nvSpPr>
        <p:spPr/>
        <p:txBody>
          <a:bodyPr>
            <a:normAutofit fontScale="77500" lnSpcReduction="20000"/>
          </a:bodyPr>
          <a:lstStyle/>
          <a:p>
            <a:r>
              <a:rPr lang="en-US" dirty="0"/>
              <a:t>Statement of project objectives</a:t>
            </a:r>
          </a:p>
          <a:p>
            <a:r>
              <a:rPr lang="en-US" dirty="0"/>
              <a:t>Statement of value</a:t>
            </a:r>
          </a:p>
          <a:p>
            <a:r>
              <a:rPr lang="en-US" dirty="0"/>
              <a:t>Approach</a:t>
            </a:r>
          </a:p>
          <a:p>
            <a:r>
              <a:rPr lang="en-US" dirty="0"/>
              <a:t>Flow Chart</a:t>
            </a:r>
          </a:p>
          <a:p>
            <a:r>
              <a:rPr lang="en-US" dirty="0" err="1"/>
              <a:t>Comparision</a:t>
            </a:r>
            <a:endParaRPr lang="en-US" dirty="0"/>
          </a:p>
          <a:p>
            <a:r>
              <a:rPr lang="en-US" dirty="0"/>
              <a:t>Evaluation </a:t>
            </a:r>
          </a:p>
          <a:p>
            <a:r>
              <a:rPr lang="en-US" dirty="0"/>
              <a:t>References</a:t>
            </a:r>
          </a:p>
          <a:p>
            <a:r>
              <a:rPr lang="en-US" dirty="0"/>
              <a:t>Company performance</a:t>
            </a:r>
          </a:p>
          <a:p>
            <a:r>
              <a:rPr lang="en-US" dirty="0"/>
              <a:t>Future offerings</a:t>
            </a:r>
          </a:p>
          <a:p>
            <a:r>
              <a:rPr lang="en-US" dirty="0"/>
              <a:t>Roadmap</a:t>
            </a:r>
          </a:p>
          <a:p>
            <a:r>
              <a:rPr lang="en-US" dirty="0"/>
              <a:t>Competitive comparison</a:t>
            </a:r>
          </a:p>
          <a:p>
            <a:r>
              <a:rPr lang="en-US" dirty="0"/>
              <a:t>Our proposal</a:t>
            </a:r>
          </a:p>
          <a:p>
            <a:r>
              <a:rPr lang="en-US" dirty="0"/>
              <a:t>Next steps</a:t>
            </a:r>
            <a:endParaRPr lang="en-IN" dirty="0"/>
          </a:p>
        </p:txBody>
      </p:sp>
    </p:spTree>
    <p:extLst>
      <p:ext uri="{BB962C8B-B14F-4D97-AF65-F5344CB8AC3E}">
        <p14:creationId xmlns:p14="http://schemas.microsoft.com/office/powerpoint/2010/main" val="14587457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r>
              <a:rPr lang="en-US" dirty="0"/>
              <a:t>Statement of project objectives</a:t>
            </a:r>
          </a:p>
        </p:txBody>
      </p:sp>
      <p:sp>
        <p:nvSpPr>
          <p:cNvPr id="3" name="Content Placeholder 2"/>
          <p:cNvSpPr>
            <a:spLocks noGrp="1"/>
          </p:cNvSpPr>
          <p:nvPr>
            <p:ph idx="1"/>
          </p:nvPr>
        </p:nvSpPr>
        <p:spPr/>
        <p:txBody>
          <a:bodyPr>
            <a:normAutofit/>
          </a:bodyPr>
          <a:lstStyle/>
          <a:p>
            <a:pPr algn="just"/>
            <a:r>
              <a:rPr lang="en-US" dirty="0"/>
              <a:t>This project aims to develop a robust machine translation system for English-to-Hindi translation. Through data collection from official sources and preprocessing, a custom dataset is created, managed, and split into training, testing, and validation subsets. Leveraging the </a:t>
            </a:r>
            <a:r>
              <a:rPr lang="en-US" dirty="0" err="1"/>
              <a:t>MarianMTModel</a:t>
            </a:r>
            <a:r>
              <a:rPr lang="en-US" dirty="0"/>
              <a:t> architecture, the system undergoes training and fine-tuning phases, including experiments with learning rates and momentum rates to optimize performance. Evaluation metrics such as BLEU score guide model refinement, with the best-performing state saved for deployment. Comprehensive documentation ensures replicability and provides insights into advancements in cross-lingual communication technology.</a:t>
            </a:r>
          </a:p>
        </p:txBody>
      </p:sp>
    </p:spTree>
    <p:extLst>
      <p:ext uri="{BB962C8B-B14F-4D97-AF65-F5344CB8AC3E}">
        <p14:creationId xmlns:p14="http://schemas.microsoft.com/office/powerpoint/2010/main" val="935900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r>
              <a:rPr lang="en-US" dirty="0"/>
              <a:t>Statement of value </a:t>
            </a:r>
          </a:p>
        </p:txBody>
      </p:sp>
      <p:sp>
        <p:nvSpPr>
          <p:cNvPr id="3" name="Content Placeholder 2"/>
          <p:cNvSpPr>
            <a:spLocks noGrp="1"/>
          </p:cNvSpPr>
          <p:nvPr>
            <p:ph idx="1"/>
          </p:nvPr>
        </p:nvSpPr>
        <p:spPr>
          <a:xfrm>
            <a:off x="677333" y="2340422"/>
            <a:ext cx="8869773" cy="4844562"/>
          </a:xfrm>
        </p:spPr>
        <p:txBody>
          <a:bodyPr>
            <a:normAutofit/>
          </a:bodyPr>
          <a:lstStyle/>
          <a:p>
            <a:pPr algn="just"/>
            <a:r>
              <a:rPr lang="en-US" dirty="0"/>
              <a:t>This project holds significant value in advancing machine translation capabilities, particularly in bridging the language gap between English and Hindi. By leveraging state-of-the-art methodologies and meticulously curated datasets, the developed system promises enhanced accuracy and efficiency in translating text between these languages. The optimized training procedures and fine-tuning strategies not only contribute to the academic understanding of machine translation but also offer practical solutions for real-world applications in diverse fields such as education, business, and cultural exchange. Ultimately, this endeavor facilitates seamless communication across linguistic boundaries, fostering global connectivity and inclusivity.</a:t>
            </a:r>
          </a:p>
        </p:txBody>
      </p:sp>
    </p:spTree>
    <p:extLst>
      <p:ext uri="{BB962C8B-B14F-4D97-AF65-F5344CB8AC3E}">
        <p14:creationId xmlns:p14="http://schemas.microsoft.com/office/powerpoint/2010/main" val="2843524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Approach</a:t>
            </a:r>
            <a:br>
              <a:rPr lang="en-US" dirty="0"/>
            </a:br>
            <a:endParaRPr lang="en-US" dirty="0"/>
          </a:p>
        </p:txBody>
      </p:sp>
      <p:sp>
        <p:nvSpPr>
          <p:cNvPr id="3" name="Content Placeholder 2"/>
          <p:cNvSpPr>
            <a:spLocks noGrp="1"/>
          </p:cNvSpPr>
          <p:nvPr>
            <p:ph idx="1"/>
          </p:nvPr>
        </p:nvSpPr>
        <p:spPr>
          <a:xfrm>
            <a:off x="677333" y="1786048"/>
            <a:ext cx="8975953" cy="3678303"/>
          </a:xfrm>
        </p:spPr>
        <p:txBody>
          <a:bodyPr>
            <a:normAutofit/>
          </a:bodyPr>
          <a:lstStyle/>
          <a:p>
            <a:pPr algn="just"/>
            <a:r>
              <a:rPr lang="en-US" dirty="0"/>
              <a:t>The approach entails firstly acquiring parallel English-Hindi text data from reliable sources, followed by rigorous preprocessing to ensure data uniformity. Subsequently, custom datasets are constructed, and </a:t>
            </a:r>
            <a:r>
              <a:rPr lang="en-US" dirty="0" err="1"/>
              <a:t>PyTorch</a:t>
            </a:r>
            <a:r>
              <a:rPr lang="en-US" dirty="0"/>
              <a:t> </a:t>
            </a:r>
            <a:r>
              <a:rPr lang="en-US" dirty="0" err="1"/>
              <a:t>DataLoader</a:t>
            </a:r>
            <a:r>
              <a:rPr lang="en-US" dirty="0"/>
              <a:t> is implemented for efficient data handling. The </a:t>
            </a:r>
            <a:r>
              <a:rPr lang="en-US" dirty="0" err="1"/>
              <a:t>MarianMTModel</a:t>
            </a:r>
            <a:r>
              <a:rPr lang="en-US" dirty="0"/>
              <a:t>, renowned for its encoder-decoder architecture with shared embeddings, is chosen and configured with multiple layers of self-attention mechanisms and feedforward neural networks. Training involves a meticulous loop incorporating learning rate scheduling and momentum adjustment, with experiments conducted to determine optimal rates. Model performance is assessed using BLEU score, and the best-performing state is saved based on validation loss. Comprehensive documentation captures the entire process for dissemination, facilitating future research and practical applications.</a:t>
            </a:r>
          </a:p>
        </p:txBody>
      </p:sp>
    </p:spTree>
    <p:extLst>
      <p:ext uri="{BB962C8B-B14F-4D97-AF65-F5344CB8AC3E}">
        <p14:creationId xmlns:p14="http://schemas.microsoft.com/office/powerpoint/2010/main" val="2061953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865" y="1341884"/>
            <a:ext cx="11029616" cy="1013800"/>
          </a:xfrm>
        </p:spPr>
        <p:txBody>
          <a:bodyPr/>
          <a:lstStyle/>
          <a:p>
            <a:r>
              <a:rPr lang="en-US" dirty="0">
                <a:solidFill>
                  <a:srgbClr val="4D1434"/>
                </a:solidFill>
              </a:rPr>
              <a:t>Here is our flow chart:</a:t>
            </a:r>
          </a:p>
        </p:txBody>
      </p:sp>
      <p:sp>
        <p:nvSpPr>
          <p:cNvPr id="4" name="Rectangle 3"/>
          <p:cNvSpPr/>
          <p:nvPr/>
        </p:nvSpPr>
        <p:spPr>
          <a:xfrm>
            <a:off x="402865" y="3045069"/>
            <a:ext cx="2091670" cy="2268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726965" y="3045069"/>
            <a:ext cx="2091670" cy="2268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100663" y="3045069"/>
            <a:ext cx="2091670" cy="2268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7424763" y="3045069"/>
            <a:ext cx="2091670" cy="2268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748863" y="3045069"/>
            <a:ext cx="2091670" cy="2268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70435" y="2886808"/>
            <a:ext cx="625835" cy="61253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9626895" y="2841380"/>
            <a:ext cx="625835" cy="61253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7314301" y="2841380"/>
            <a:ext cx="625835" cy="61253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978695" y="2851638"/>
            <a:ext cx="625835" cy="61253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2574565" y="2885342"/>
            <a:ext cx="625835" cy="61253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292403" y="3006941"/>
            <a:ext cx="503530" cy="369332"/>
          </a:xfrm>
          <a:prstGeom prst="rect">
            <a:avLst/>
          </a:prstGeom>
          <a:noFill/>
        </p:spPr>
        <p:txBody>
          <a:bodyPr wrap="square" rtlCol="0">
            <a:spAutoFit/>
          </a:bodyPr>
          <a:lstStyle/>
          <a:p>
            <a:r>
              <a:rPr lang="en-US" dirty="0">
                <a:latin typeface="Arial Black" panose="020B0A04020102020204" pitchFamily="34" charset="0"/>
              </a:rPr>
              <a:t>1</a:t>
            </a:r>
          </a:p>
        </p:txBody>
      </p:sp>
      <p:sp>
        <p:nvSpPr>
          <p:cNvPr id="15" name="TextBox 14"/>
          <p:cNvSpPr txBox="1"/>
          <p:nvPr/>
        </p:nvSpPr>
        <p:spPr>
          <a:xfrm>
            <a:off x="9786955" y="2973237"/>
            <a:ext cx="503530" cy="369332"/>
          </a:xfrm>
          <a:prstGeom prst="rect">
            <a:avLst/>
          </a:prstGeom>
          <a:noFill/>
        </p:spPr>
        <p:txBody>
          <a:bodyPr wrap="square" rtlCol="0">
            <a:spAutoFit/>
          </a:bodyPr>
          <a:lstStyle/>
          <a:p>
            <a:r>
              <a:rPr lang="en-US" dirty="0">
                <a:latin typeface="Arial Black" panose="020B0A04020102020204" pitchFamily="34" charset="0"/>
              </a:rPr>
              <a:t>5</a:t>
            </a:r>
          </a:p>
        </p:txBody>
      </p:sp>
      <p:sp>
        <p:nvSpPr>
          <p:cNvPr id="16" name="TextBox 15"/>
          <p:cNvSpPr txBox="1"/>
          <p:nvPr/>
        </p:nvSpPr>
        <p:spPr>
          <a:xfrm>
            <a:off x="7471198" y="2973237"/>
            <a:ext cx="503530" cy="369332"/>
          </a:xfrm>
          <a:prstGeom prst="rect">
            <a:avLst/>
          </a:prstGeom>
          <a:noFill/>
        </p:spPr>
        <p:txBody>
          <a:bodyPr wrap="square" rtlCol="0">
            <a:spAutoFit/>
          </a:bodyPr>
          <a:lstStyle/>
          <a:p>
            <a:r>
              <a:rPr lang="en-US" dirty="0">
                <a:latin typeface="Arial Black" panose="020B0A04020102020204" pitchFamily="34" charset="0"/>
              </a:rPr>
              <a:t>4</a:t>
            </a:r>
          </a:p>
        </p:txBody>
      </p:sp>
      <p:sp>
        <p:nvSpPr>
          <p:cNvPr id="17" name="TextBox 16"/>
          <p:cNvSpPr txBox="1"/>
          <p:nvPr/>
        </p:nvSpPr>
        <p:spPr>
          <a:xfrm>
            <a:off x="5124012" y="3006941"/>
            <a:ext cx="503530" cy="369332"/>
          </a:xfrm>
          <a:prstGeom prst="rect">
            <a:avLst/>
          </a:prstGeom>
          <a:noFill/>
        </p:spPr>
        <p:txBody>
          <a:bodyPr wrap="square" rtlCol="0">
            <a:spAutoFit/>
          </a:bodyPr>
          <a:lstStyle/>
          <a:p>
            <a:r>
              <a:rPr lang="en-US" dirty="0">
                <a:latin typeface="Arial Black" panose="020B0A04020102020204" pitchFamily="34" charset="0"/>
              </a:rPr>
              <a:t>3</a:t>
            </a:r>
          </a:p>
        </p:txBody>
      </p:sp>
      <p:sp>
        <p:nvSpPr>
          <p:cNvPr id="18" name="TextBox 17"/>
          <p:cNvSpPr txBox="1"/>
          <p:nvPr/>
        </p:nvSpPr>
        <p:spPr>
          <a:xfrm>
            <a:off x="2721161" y="3006941"/>
            <a:ext cx="503530" cy="369332"/>
          </a:xfrm>
          <a:prstGeom prst="rect">
            <a:avLst/>
          </a:prstGeom>
          <a:noFill/>
        </p:spPr>
        <p:txBody>
          <a:bodyPr wrap="square" rtlCol="0">
            <a:spAutoFit/>
          </a:bodyPr>
          <a:lstStyle/>
          <a:p>
            <a:r>
              <a:rPr lang="en-US" dirty="0">
                <a:latin typeface="Arial Black" panose="020B0A04020102020204" pitchFamily="34" charset="0"/>
              </a:rPr>
              <a:t>2</a:t>
            </a:r>
          </a:p>
        </p:txBody>
      </p:sp>
      <p:sp>
        <p:nvSpPr>
          <p:cNvPr id="19" name="TextBox 18"/>
          <p:cNvSpPr txBox="1"/>
          <p:nvPr/>
        </p:nvSpPr>
        <p:spPr>
          <a:xfrm>
            <a:off x="402865" y="3657600"/>
            <a:ext cx="2091669" cy="923330"/>
          </a:xfrm>
          <a:prstGeom prst="rect">
            <a:avLst/>
          </a:prstGeom>
          <a:noFill/>
        </p:spPr>
        <p:txBody>
          <a:bodyPr wrap="square" rtlCol="0">
            <a:spAutoFit/>
          </a:bodyPr>
          <a:lstStyle/>
          <a:p>
            <a:pPr algn="ctr"/>
            <a:r>
              <a:rPr lang="en-US" b="1" dirty="0">
                <a:solidFill>
                  <a:schemeClr val="bg1"/>
                </a:solidFill>
              </a:rPr>
              <a:t>Data Acquisition and Preprocessing</a:t>
            </a:r>
          </a:p>
        </p:txBody>
      </p:sp>
      <p:sp>
        <p:nvSpPr>
          <p:cNvPr id="20" name="TextBox 19"/>
          <p:cNvSpPr txBox="1"/>
          <p:nvPr/>
        </p:nvSpPr>
        <p:spPr>
          <a:xfrm>
            <a:off x="2726966" y="3698547"/>
            <a:ext cx="2091669" cy="646331"/>
          </a:xfrm>
          <a:prstGeom prst="rect">
            <a:avLst/>
          </a:prstGeom>
          <a:noFill/>
        </p:spPr>
        <p:txBody>
          <a:bodyPr wrap="square" rtlCol="0">
            <a:spAutoFit/>
          </a:bodyPr>
          <a:lstStyle/>
          <a:p>
            <a:pPr algn="ctr"/>
            <a:r>
              <a:rPr lang="en-US" b="1" dirty="0">
                <a:solidFill>
                  <a:schemeClr val="bg1"/>
                </a:solidFill>
              </a:rPr>
              <a:t>Dataset Creation and Management</a:t>
            </a:r>
          </a:p>
        </p:txBody>
      </p:sp>
      <p:sp>
        <p:nvSpPr>
          <p:cNvPr id="21" name="TextBox 20"/>
          <p:cNvSpPr txBox="1"/>
          <p:nvPr/>
        </p:nvSpPr>
        <p:spPr>
          <a:xfrm>
            <a:off x="5100664" y="3698546"/>
            <a:ext cx="2091669" cy="646331"/>
          </a:xfrm>
          <a:prstGeom prst="rect">
            <a:avLst/>
          </a:prstGeom>
          <a:noFill/>
        </p:spPr>
        <p:txBody>
          <a:bodyPr wrap="square" rtlCol="0">
            <a:spAutoFit/>
          </a:bodyPr>
          <a:lstStyle/>
          <a:p>
            <a:pPr algn="ctr"/>
            <a:r>
              <a:rPr lang="en-US" b="1" dirty="0">
                <a:solidFill>
                  <a:schemeClr val="bg1"/>
                </a:solidFill>
              </a:rPr>
              <a:t>Model Selection and Configuration</a:t>
            </a:r>
          </a:p>
        </p:txBody>
      </p:sp>
      <p:sp>
        <p:nvSpPr>
          <p:cNvPr id="22" name="TextBox 21"/>
          <p:cNvSpPr txBox="1"/>
          <p:nvPr/>
        </p:nvSpPr>
        <p:spPr>
          <a:xfrm>
            <a:off x="7369532" y="3698546"/>
            <a:ext cx="2091669" cy="646331"/>
          </a:xfrm>
          <a:prstGeom prst="rect">
            <a:avLst/>
          </a:prstGeom>
          <a:noFill/>
        </p:spPr>
        <p:txBody>
          <a:bodyPr wrap="square" rtlCol="0">
            <a:spAutoFit/>
          </a:bodyPr>
          <a:lstStyle/>
          <a:p>
            <a:pPr algn="ctr"/>
            <a:r>
              <a:rPr lang="en-US" b="1" dirty="0">
                <a:solidFill>
                  <a:schemeClr val="bg1"/>
                </a:solidFill>
              </a:rPr>
              <a:t>Training and Fine-Tuning</a:t>
            </a:r>
          </a:p>
        </p:txBody>
      </p:sp>
      <p:sp>
        <p:nvSpPr>
          <p:cNvPr id="23" name="TextBox 22"/>
          <p:cNvSpPr txBox="1"/>
          <p:nvPr/>
        </p:nvSpPr>
        <p:spPr>
          <a:xfrm>
            <a:off x="9748864" y="3698546"/>
            <a:ext cx="2091669" cy="646331"/>
          </a:xfrm>
          <a:prstGeom prst="rect">
            <a:avLst/>
          </a:prstGeom>
          <a:noFill/>
        </p:spPr>
        <p:txBody>
          <a:bodyPr wrap="square" rtlCol="0">
            <a:spAutoFit/>
          </a:bodyPr>
          <a:lstStyle/>
          <a:p>
            <a:pPr algn="ctr"/>
            <a:r>
              <a:rPr lang="en-US" b="1" dirty="0">
                <a:solidFill>
                  <a:schemeClr val="bg1"/>
                </a:solidFill>
              </a:rPr>
              <a:t>Evaluation and Optimization</a:t>
            </a:r>
          </a:p>
        </p:txBody>
      </p:sp>
    </p:spTree>
    <p:extLst>
      <p:ext uri="{BB962C8B-B14F-4D97-AF65-F5344CB8AC3E}">
        <p14:creationId xmlns:p14="http://schemas.microsoft.com/office/powerpoint/2010/main" val="2893599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BE745-FABA-874E-25B4-66108043B48D}"/>
              </a:ext>
            </a:extLst>
          </p:cNvPr>
          <p:cNvSpPr>
            <a:spLocks noGrp="1"/>
          </p:cNvSpPr>
          <p:nvPr>
            <p:ph type="title"/>
          </p:nvPr>
        </p:nvSpPr>
        <p:spPr/>
        <p:txBody>
          <a:bodyPr/>
          <a:lstStyle/>
          <a:p>
            <a:br>
              <a:rPr lang="en-US" dirty="0"/>
            </a:br>
            <a:r>
              <a:rPr lang="en-US" dirty="0"/>
              <a:t>MARIAN-MT MODEL</a:t>
            </a:r>
            <a:endParaRPr lang="en-IN" dirty="0"/>
          </a:p>
        </p:txBody>
      </p:sp>
      <p:sp>
        <p:nvSpPr>
          <p:cNvPr id="3" name="Content Placeholder 2">
            <a:extLst>
              <a:ext uri="{FF2B5EF4-FFF2-40B4-BE49-F238E27FC236}">
                <a16:creationId xmlns:a16="http://schemas.microsoft.com/office/drawing/2014/main" id="{AC37C4CE-C1AC-B9D3-DDB6-DF67C9F884C2}"/>
              </a:ext>
            </a:extLst>
          </p:cNvPr>
          <p:cNvSpPr>
            <a:spLocks noGrp="1"/>
          </p:cNvSpPr>
          <p:nvPr>
            <p:ph idx="1"/>
          </p:nvPr>
        </p:nvSpPr>
        <p:spPr/>
        <p:txBody>
          <a:bodyPr>
            <a:normAutofit/>
          </a:bodyPr>
          <a:lstStyle/>
          <a:p>
            <a:pPr algn="just"/>
            <a:r>
              <a:rPr lang="en-US" dirty="0"/>
              <a:t>The project utilizes the </a:t>
            </a:r>
            <a:r>
              <a:rPr lang="en-US" dirty="0" err="1"/>
              <a:t>MarianMTModel</a:t>
            </a:r>
            <a:r>
              <a:rPr lang="en-US" dirty="0"/>
              <a:t>, which is a powerful machine translation model developed by the Marian team at Facebook AI. This model is based on the Transformer architecture, known for its effectiveness in handling sequential data like text. Specifically, </a:t>
            </a:r>
            <a:r>
              <a:rPr lang="en-US" dirty="0" err="1"/>
              <a:t>MarianMTModel</a:t>
            </a:r>
            <a:r>
              <a:rPr lang="en-US" dirty="0"/>
              <a:t> employs an encoder-decoder architecture with shared embeddings. The encoder consists of multiple </a:t>
            </a:r>
            <a:r>
              <a:rPr lang="en-US" dirty="0" err="1"/>
              <a:t>MarianEncoderLayers</a:t>
            </a:r>
            <a:r>
              <a:rPr lang="en-US" dirty="0"/>
              <a:t>, incorporating self-attention mechanisms and feedforward neural networks for feature extraction from the input text. The decoder mirrors the encoder structure with </a:t>
            </a:r>
            <a:r>
              <a:rPr lang="en-US" dirty="0" err="1"/>
              <a:t>MarianDecoderLayers</a:t>
            </a:r>
            <a:r>
              <a:rPr lang="en-US" dirty="0"/>
              <a:t>, additionally employing attention mechanisms to focus on relevant parts of the input during the decoding process. The model is pretrained on large-scale multilingual corpora, enabling it to effectively translate between various language pairs, including English and Hindi, with high accuracy and efficiency.</a:t>
            </a:r>
            <a:endParaRPr lang="en-IN" dirty="0"/>
          </a:p>
        </p:txBody>
      </p:sp>
    </p:spTree>
    <p:extLst>
      <p:ext uri="{BB962C8B-B14F-4D97-AF65-F5344CB8AC3E}">
        <p14:creationId xmlns:p14="http://schemas.microsoft.com/office/powerpoint/2010/main" val="3977461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A5760-57BE-A0B3-D7D4-ECE3108E696C}"/>
              </a:ext>
            </a:extLst>
          </p:cNvPr>
          <p:cNvSpPr>
            <a:spLocks noGrp="1"/>
          </p:cNvSpPr>
          <p:nvPr>
            <p:ph type="title"/>
          </p:nvPr>
        </p:nvSpPr>
        <p:spPr/>
        <p:txBody>
          <a:bodyPr/>
          <a:lstStyle/>
          <a:p>
            <a:r>
              <a:rPr lang="en-US" dirty="0"/>
              <a:t>HOW IT WORKS?</a:t>
            </a:r>
            <a:endParaRPr lang="en-IN" dirty="0"/>
          </a:p>
        </p:txBody>
      </p:sp>
      <p:sp>
        <p:nvSpPr>
          <p:cNvPr id="3" name="Content Placeholder 2">
            <a:extLst>
              <a:ext uri="{FF2B5EF4-FFF2-40B4-BE49-F238E27FC236}">
                <a16:creationId xmlns:a16="http://schemas.microsoft.com/office/drawing/2014/main" id="{E75155F5-B116-302A-F520-7DEA19297ED0}"/>
              </a:ext>
            </a:extLst>
          </p:cNvPr>
          <p:cNvSpPr>
            <a:spLocks noGrp="1"/>
          </p:cNvSpPr>
          <p:nvPr>
            <p:ph idx="1"/>
          </p:nvPr>
        </p:nvSpPr>
        <p:spPr/>
        <p:txBody>
          <a:bodyPr/>
          <a:lstStyle/>
          <a:p>
            <a:pPr algn="just"/>
            <a:r>
              <a:rPr lang="en-US" dirty="0"/>
              <a:t>Machine translation works by collecting large sets of parallel text data in both the source (e.g., English) and target (e.g., Hindi) languages. This data undergoes preprocessing, including tokenization and standardization. Then, a suitable model, such as a Transformer-based architecture, is selected. The model is trained on the parallel data using optimization algorithms like stochastic gradient descent (SGD). During training, the model learns to predict the target language sentence given the source language sentence. Evaluation metrics like BLEU score assess the model's performance. Once trained, the model can be deployed for real-world use, where new source language sentences are translated into the target language. Continuous refinement may occur through fine-tuning and iteration to improve translation quality.</a:t>
            </a:r>
            <a:endParaRPr lang="en-IN" dirty="0"/>
          </a:p>
        </p:txBody>
      </p:sp>
    </p:spTree>
    <p:extLst>
      <p:ext uri="{BB962C8B-B14F-4D97-AF65-F5344CB8AC3E}">
        <p14:creationId xmlns:p14="http://schemas.microsoft.com/office/powerpoint/2010/main" val="134613671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5A32ED2-6DBA-4E14-851E-DE5772C902F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7F0652-397B-4F71-B75E-207A80EB2786}">
  <ds:schemaRefs>
    <ds:schemaRef ds:uri="16c05727-aa75-4e4a-9b5f-8a80a1165891"/>
    <ds:schemaRef ds:uri="http://purl.org/dc/terms/"/>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71af3243-3dd4-4a8d-8c0d-dd76da1f02a5"/>
    <ds:schemaRef ds:uri="http://schemas.microsoft.com/office/2006/metadata/properties"/>
    <ds:schemaRef ds:uri="http://www.w3.org/XML/1998/namespace"/>
    <ds:schemaRef ds:uri="http://purl.org/dc/elements/1.1/"/>
  </ds:schemaRefs>
</ds:datastoreItem>
</file>

<file path=customXml/itemProps3.xml><?xml version="1.0" encoding="utf-8"?>
<ds:datastoreItem xmlns:ds="http://schemas.openxmlformats.org/officeDocument/2006/customXml" ds:itemID="{D1CAB62D-49E5-4271-85C6-1466970BAB6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Facet</Template>
  <TotalTime>0</TotalTime>
  <Words>894</Words>
  <Application>Microsoft Office PowerPoint</Application>
  <PresentationFormat>Widescreen</PresentationFormat>
  <Paragraphs>54</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Arial Black</vt:lpstr>
      <vt:lpstr>Calibri</vt:lpstr>
      <vt:lpstr>Trebuchet MS</vt:lpstr>
      <vt:lpstr>Wingdings 3</vt:lpstr>
      <vt:lpstr>Facet</vt:lpstr>
      <vt:lpstr>PowerPoint Presentation</vt:lpstr>
      <vt:lpstr>MACHINE TRANSLATION</vt:lpstr>
      <vt:lpstr>OUTLINE</vt:lpstr>
      <vt:lpstr> Statement of project objectives</vt:lpstr>
      <vt:lpstr> Statement of value </vt:lpstr>
      <vt:lpstr> Approach </vt:lpstr>
      <vt:lpstr>Here is our flow chart:</vt:lpstr>
      <vt:lpstr> MARIAN-MT MODEL</vt:lpstr>
      <vt:lpstr>HOW IT WORKS?</vt:lpstr>
      <vt:lpstr> EVALUATION              </vt:lpstr>
      <vt:lpstr>                     VIDEO DEMO</vt:lpstr>
      <vt:lpstr> REFERENCE </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2024-03-26T00:21:29Z</dcterms:created>
  <dcterms:modified xsi:type="dcterms:W3CDTF">2024-04-24T00:55:13Z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